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8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C62733-199C-4047-BDEE-7CEA408AE601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84BBB1-A5FB-4135-A46B-125925DAEE8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http://33CB8D41CA9347E1D536F4E5687862F8.dms.sberbank.ru/33CB8D41CA9347E1D536F4E5687862F8-2095BBCB9440E203C03F7612CD2717DE-D49FA815CA04EEBA55F371F4D0906940/1.png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http://33CB8D41CA9347E1D536F4E5687862F8.dms.sberbank.ru/33CB8D41CA9347E1D536F4E5687862F8-2095BBCB9440E203C03F7612CD2717DE-D49FA815CA04EEBA55F371F4D0906940/1.png" TargetMode="Externa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699-001D-4813-BF0E-633F5F263DB0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830-FF69-4132-A1F2-28DA2FC0CD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699-001D-4813-BF0E-633F5F263DB0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830-FF69-4132-A1F2-28DA2FC0CD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699-001D-4813-BF0E-633F5F263DB0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830-FF69-4132-A1F2-28DA2FC0CD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699-001D-4813-BF0E-633F5F263DB0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830-FF69-4132-A1F2-28DA2FC0CD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699-001D-4813-BF0E-633F5F263DB0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830-FF69-4132-A1F2-28DA2FC0CD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699-001D-4813-BF0E-633F5F263DB0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830-FF69-4132-A1F2-28DA2FC0CD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699-001D-4813-BF0E-633F5F263DB0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830-FF69-4132-A1F2-28DA2FC0CD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699-001D-4813-BF0E-633F5F263DB0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830-FF69-4132-A1F2-28DA2FC0CD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699-001D-4813-BF0E-633F5F263DB0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830-FF69-4132-A1F2-28DA2FC0CD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699-001D-4813-BF0E-633F5F263DB0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830-FF69-4132-A1F2-28DA2FC0CD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CB699-001D-4813-BF0E-633F5F263DB0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58830-FF69-4132-A1F2-28DA2FC0CD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Pr>
        <a:solidFill>
          <a:srgbClr val="E9F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Рисунок 223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25" name="Рисунок 224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26" name="Рисунок 225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27" name="Рисунок 226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28" name="Рисунок 227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29" name="Рисунок 228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30" name="Рисунок 229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31" name="Рисунок 230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32" name="Рисунок 231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42" name="Рисунок 241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43" name="Рисунок 242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44" name="Рисунок 243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45" name="Рисунок 244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46" name="Рисунок 245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47" name="Рисунок 246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48" name="Рисунок 247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49" name="Рисунок 248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50" name="Рисунок 249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51" name="Рисунок 250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52" name="Рисунок 251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53" name="Рисунок 252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54" name="Рисунок 253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55" name="Рисунок 254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56" name="Рисунок 255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57" name="Рисунок 256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58" name="Рисунок 257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59" name="Рисунок 258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60" name="Рисунок 259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61" name="Рисунок 260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62" name="Рисунок 261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63" name="Рисунок 262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64" name="Рисунок 263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65" name="Рисунок 264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66" name="Рисунок 265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67" name="Рисунок 266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68" name="Рисунок 267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69" name="Рисунок 268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70" name="Рисунок 269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87" y="0"/>
            <a:ext cx="12190413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33CB8D41CA9347E1D536F4E5687862F8.dms.sberbank.ru/33CB8D41CA9347E1D536F4E5687862F8-2095BBCB9440E203C03F7612CD2717DE-D49FA815CA04EEBA55F371F4D0906940/1.png"/>
          <p:cNvPicPr/>
          <p:nvPr userDrawn="1"/>
        </p:nvPicPr>
        <p:blipFill>
          <a:blip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4" cy="79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CB699-001D-4813-BF0E-633F5F263DB0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58830-FF69-4132-A1F2-28DA2FC0CDF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3" name="Image 2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3023" y="1561814"/>
            <a:ext cx="1305248" cy="124287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636958" y="29351"/>
            <a:ext cx="3242428" cy="324242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145073" y="137781"/>
            <a:ext cx="3242429" cy="3242429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 bwMode="auto">
          <a:xfrm>
            <a:off x="616585" y="3773805"/>
            <a:ext cx="2653665" cy="2887980"/>
          </a:xfrm>
          <a:prstGeom prst="roundRect">
            <a:avLst>
              <a:gd name="adj" fmla="val 4762"/>
            </a:avLst>
          </a:prstGeom>
          <a:gradFill>
            <a:gsLst>
              <a:gs pos="47000">
                <a:schemeClr val="bg1"/>
              </a:gs>
              <a:gs pos="100000">
                <a:schemeClr val="bg1">
                  <a:alpha val="52767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100"/>
          </a:p>
        </p:txBody>
      </p:sp>
      <p:sp>
        <p:nvSpPr>
          <p:cNvPr id="3" name="Скругленный прямоугольник 2"/>
          <p:cNvSpPr/>
          <p:nvPr/>
        </p:nvSpPr>
        <p:spPr bwMode="auto">
          <a:xfrm>
            <a:off x="3418205" y="3773805"/>
            <a:ext cx="2653665" cy="2887980"/>
          </a:xfrm>
          <a:prstGeom prst="roundRect">
            <a:avLst>
              <a:gd name="adj" fmla="val 4762"/>
            </a:avLst>
          </a:prstGeom>
          <a:gradFill>
            <a:gsLst>
              <a:gs pos="0">
                <a:srgbClr val="FFFFFF">
                  <a:alpha val="37000"/>
                </a:srgbClr>
              </a:gs>
              <a:gs pos="47000">
                <a:schemeClr val="bg1">
                  <a:alpha val="93119"/>
                </a:schemeClr>
              </a:gs>
              <a:gs pos="100000">
                <a:schemeClr val="bg1">
                  <a:alpha val="52767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100"/>
          </a:p>
        </p:txBody>
      </p:sp>
      <p:sp>
        <p:nvSpPr>
          <p:cNvPr id="4" name="Скругленный прямоугольник 3"/>
          <p:cNvSpPr/>
          <p:nvPr/>
        </p:nvSpPr>
        <p:spPr bwMode="auto">
          <a:xfrm>
            <a:off x="6220460" y="3773805"/>
            <a:ext cx="2653665" cy="2887980"/>
          </a:xfrm>
          <a:prstGeom prst="roundRect">
            <a:avLst>
              <a:gd name="adj" fmla="val 4762"/>
            </a:avLst>
          </a:prstGeom>
          <a:gradFill>
            <a:gsLst>
              <a:gs pos="0">
                <a:srgbClr val="FFFFFF">
                  <a:alpha val="37000"/>
                </a:srgbClr>
              </a:gs>
              <a:gs pos="47000">
                <a:schemeClr val="bg1">
                  <a:alpha val="93119"/>
                </a:schemeClr>
              </a:gs>
              <a:gs pos="100000">
                <a:schemeClr val="bg1">
                  <a:alpha val="52767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100"/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9022715" y="3773805"/>
            <a:ext cx="2653665" cy="2888615"/>
          </a:xfrm>
          <a:prstGeom prst="roundRect">
            <a:avLst>
              <a:gd name="adj" fmla="val 4762"/>
            </a:avLst>
          </a:prstGeom>
          <a:gradFill>
            <a:gsLst>
              <a:gs pos="0">
                <a:srgbClr val="FFFFFF">
                  <a:alpha val="37000"/>
                </a:srgbClr>
              </a:gs>
              <a:gs pos="47000">
                <a:schemeClr val="bg1">
                  <a:alpha val="93119"/>
                </a:schemeClr>
              </a:gs>
              <a:gs pos="100000">
                <a:schemeClr val="bg1">
                  <a:alpha val="52767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100"/>
          </a:p>
        </p:txBody>
      </p:sp>
      <p:sp>
        <p:nvSpPr>
          <p:cNvPr id="6" name="Текст 3"/>
          <p:cNvSpPr txBox="1"/>
          <p:nvPr/>
        </p:nvSpPr>
        <p:spPr bwMode="auto">
          <a:xfrm>
            <a:off x="853874" y="4867327"/>
            <a:ext cx="2182759" cy="93305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90"/>
              </a:spcAft>
              <a:defRPr/>
            </a:pPr>
            <a:r>
              <a:rPr lang="ru-RU" sz="1225" dirty="0">
                <a:latin typeface="SB Sans Display"/>
                <a:cs typeface="SB Sans Display"/>
              </a:rPr>
              <a:t>Вы платите всего 3%. </a:t>
            </a:r>
            <a:br>
              <a:rPr lang="ru-RU" sz="1225" dirty="0">
                <a:latin typeface="SB Sans Display"/>
                <a:cs typeface="SB Sans Display"/>
              </a:rPr>
            </a:br>
            <a:r>
              <a:rPr lang="ru-RU" sz="1225" dirty="0">
                <a:latin typeface="SB Sans Display"/>
                <a:cs typeface="SB Sans Display"/>
              </a:rPr>
              <a:t>Из общей ставки по кредиту (18,89% годовых) государство оплатит 15,89% за вас</a:t>
            </a:r>
            <a:endParaRPr sz="900" dirty="0"/>
          </a:p>
        </p:txBody>
      </p:sp>
      <p:grpSp>
        <p:nvGrpSpPr>
          <p:cNvPr id="7" name="Группа 6"/>
          <p:cNvGrpSpPr/>
          <p:nvPr/>
        </p:nvGrpSpPr>
        <p:grpSpPr bwMode="auto">
          <a:xfrm>
            <a:off x="853511" y="3197945"/>
            <a:ext cx="2286257" cy="1280768"/>
            <a:chOff x="2311126" y="5273598"/>
            <a:chExt cx="3770698" cy="2112356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2311126" y="6683977"/>
              <a:ext cx="1939150" cy="701977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 bwMode="auto">
            <a:xfrm>
              <a:off x="2332392" y="5273598"/>
              <a:ext cx="3749432" cy="2112356"/>
            </a:xfrm>
            <a:prstGeom prst="rect">
              <a:avLst/>
            </a:prstGeom>
          </p:spPr>
        </p:pic>
      </p:grpSp>
      <p:sp>
        <p:nvSpPr>
          <p:cNvPr id="10" name="Текст 2"/>
          <p:cNvSpPr txBox="1"/>
          <p:nvPr/>
        </p:nvSpPr>
        <p:spPr bwMode="auto">
          <a:xfrm>
            <a:off x="879662" y="4494305"/>
            <a:ext cx="2182759" cy="297958"/>
          </a:xfrm>
          <a:prstGeom prst="rect">
            <a:avLst/>
          </a:prstGeom>
        </p:spPr>
        <p:txBody>
          <a:bodyPr wrap="square" lIns="17998" tIns="17998" rIns="17998" bIns="17998">
            <a:spAutoFit/>
          </a:bodyPr>
          <a:lstStyle>
            <a:lvl1pPr marL="0" algn="l">
              <a:defRPr sz="2000" b="1" i="0">
                <a:solidFill>
                  <a:srgbClr val="07BC06"/>
                </a:solidFill>
                <a:latin typeface="SB Sans Display Semibold"/>
                <a:ea typeface="+mn-ea"/>
                <a:cs typeface="SB Sans Display Semibold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700" dirty="0"/>
              <a:t>Льготная ставка</a:t>
            </a:r>
            <a:endParaRPr sz="1000" dirty="0"/>
          </a:p>
        </p:txBody>
      </p:sp>
      <p:sp>
        <p:nvSpPr>
          <p:cNvPr id="14" name="Текст 4"/>
          <p:cNvSpPr txBox="1"/>
          <p:nvPr/>
        </p:nvSpPr>
        <p:spPr bwMode="auto">
          <a:xfrm>
            <a:off x="3643636" y="4494305"/>
            <a:ext cx="2182759" cy="261256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700" b="1" dirty="0">
                <a:solidFill>
                  <a:srgbClr val="07BC06"/>
                </a:solidFill>
                <a:latin typeface="SB Sans Display Semibold"/>
                <a:cs typeface="SB Sans Display Semibold"/>
              </a:rPr>
              <a:t>Льготный период</a:t>
            </a:r>
            <a:endParaRPr sz="900" dirty="0"/>
          </a:p>
        </p:txBody>
      </p:sp>
      <p:sp>
        <p:nvSpPr>
          <p:cNvPr id="15" name="Текст 5"/>
          <p:cNvSpPr txBox="1"/>
          <p:nvPr/>
        </p:nvSpPr>
        <p:spPr bwMode="auto">
          <a:xfrm>
            <a:off x="3611251" y="5183005"/>
            <a:ext cx="2266959" cy="933059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90"/>
              </a:spcAft>
              <a:defRPr/>
            </a:pPr>
            <a:r>
              <a:rPr lang="ru-RU" sz="1225" dirty="0">
                <a:latin typeface="SB Sans Display"/>
                <a:cs typeface="SB Sans Display"/>
              </a:rPr>
              <a:t>Весь срок обучения </a:t>
            </a:r>
            <a:br>
              <a:rPr lang="ru-RU" sz="1225" dirty="0">
                <a:latin typeface="SB Sans Display"/>
                <a:cs typeface="SB Sans Display"/>
              </a:rPr>
            </a:br>
            <a:r>
              <a:rPr lang="ru-RU" sz="1225" dirty="0">
                <a:latin typeface="SB Sans Display"/>
                <a:cs typeface="SB Sans Display"/>
              </a:rPr>
              <a:t>+9 месяцев после окончания вы платите только проценты по кредиту — остальное можете возвращать в течение 15 лет</a:t>
            </a:r>
            <a:endParaRPr sz="900" dirty="0"/>
          </a:p>
        </p:txBody>
      </p:sp>
      <p:sp>
        <p:nvSpPr>
          <p:cNvPr id="16" name="Текст 6"/>
          <p:cNvSpPr txBox="1"/>
          <p:nvPr/>
        </p:nvSpPr>
        <p:spPr bwMode="auto">
          <a:xfrm>
            <a:off x="9289916" y="4494305"/>
            <a:ext cx="2182759" cy="261256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1700" b="1">
                <a:solidFill>
                  <a:srgbClr val="07BC06"/>
                </a:solidFill>
                <a:latin typeface="SB Sans Display Semibold"/>
                <a:cs typeface="SB Sans Display Semibold"/>
              </a:rPr>
              <a:t>Гибкие условия</a:t>
            </a:r>
            <a:endParaRPr sz="900"/>
          </a:p>
        </p:txBody>
      </p:sp>
      <p:sp>
        <p:nvSpPr>
          <p:cNvPr id="17" name="Текст 7"/>
          <p:cNvSpPr txBox="1"/>
          <p:nvPr/>
        </p:nvSpPr>
        <p:spPr bwMode="auto">
          <a:xfrm>
            <a:off x="9289916" y="4863600"/>
            <a:ext cx="2182759" cy="1306282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485"/>
              </a:spcAft>
              <a:defRPr/>
            </a:pPr>
            <a:r>
              <a:rPr lang="ru-RU" sz="1225">
                <a:latin typeface="SB Sans Display"/>
                <a:cs typeface="SB Sans Display"/>
              </a:rPr>
              <a:t>Доп. сумма, если плата повысится</a:t>
            </a:r>
            <a:endParaRPr sz="900"/>
          </a:p>
          <a:p>
            <a:pPr>
              <a:spcAft>
                <a:spcPts val="485"/>
              </a:spcAft>
              <a:defRPr/>
            </a:pPr>
            <a:r>
              <a:rPr lang="ru-RU" sz="1225">
                <a:latin typeface="SB Sans Display"/>
                <a:cs typeface="SB Sans Display"/>
              </a:rPr>
              <a:t>Академ продлевает льготный период</a:t>
            </a:r>
            <a:endParaRPr sz="900"/>
          </a:p>
          <a:p>
            <a:pPr>
              <a:spcAft>
                <a:spcPts val="485"/>
              </a:spcAft>
              <a:defRPr/>
            </a:pPr>
            <a:r>
              <a:rPr lang="ru-RU" sz="1225">
                <a:latin typeface="SB Sans Display"/>
                <a:cs typeface="SB Sans Display"/>
              </a:rPr>
              <a:t>Переход в другой ВУЗ</a:t>
            </a:r>
            <a:endParaRPr sz="900"/>
          </a:p>
          <a:p>
            <a:pPr>
              <a:spcAft>
                <a:spcPts val="485"/>
              </a:spcAft>
              <a:defRPr/>
            </a:pPr>
            <a:r>
              <a:rPr lang="ru-RU" sz="1225">
                <a:latin typeface="SB Sans Display"/>
                <a:cs typeface="SB Sans Display"/>
              </a:rPr>
              <a:t>Продление обучения</a:t>
            </a:r>
            <a:endParaRPr sz="900"/>
          </a:p>
        </p:txBody>
      </p:sp>
      <p:sp>
        <p:nvSpPr>
          <p:cNvPr id="20" name="Текст 4"/>
          <p:cNvSpPr txBox="1"/>
          <p:nvPr/>
        </p:nvSpPr>
        <p:spPr bwMode="auto">
          <a:xfrm>
            <a:off x="6466776" y="4494305"/>
            <a:ext cx="2182759" cy="297958"/>
          </a:xfrm>
          <a:prstGeom prst="rect">
            <a:avLst/>
          </a:prstGeom>
        </p:spPr>
        <p:txBody>
          <a:bodyPr wrap="square" lIns="17998" tIns="17998" rIns="17998" bIns="17998">
            <a:spAutoFit/>
          </a:bodyPr>
          <a:lstStyle>
            <a:lvl1pPr marL="0" algn="l">
              <a:defRPr sz="2000" b="1" i="0">
                <a:solidFill>
                  <a:srgbClr val="07BC06"/>
                </a:solidFill>
                <a:latin typeface="SB Sans Display Semibold"/>
                <a:ea typeface="+mn-ea"/>
                <a:cs typeface="SB Sans Display Semibold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700"/>
              <a:t>Кредит для всех</a:t>
            </a:r>
            <a:endParaRPr sz="1000"/>
          </a:p>
        </p:txBody>
      </p:sp>
      <p:sp>
        <p:nvSpPr>
          <p:cNvPr id="21" name="Текст 5"/>
          <p:cNvSpPr txBox="1"/>
          <p:nvPr/>
        </p:nvSpPr>
        <p:spPr bwMode="auto">
          <a:xfrm>
            <a:off x="6466776" y="4867327"/>
            <a:ext cx="2182759" cy="1248218"/>
          </a:xfrm>
          <a:prstGeom prst="rect">
            <a:avLst/>
          </a:prstGeom>
        </p:spPr>
        <p:txBody>
          <a:bodyPr wrap="square" lIns="17998" tIns="17998" rIns="17998" bIns="17998">
            <a:spAutoFit/>
          </a:bodyPr>
          <a:lstStyle>
            <a:lvl1pPr marL="0" algn="l">
              <a:defRPr sz="1600" b="0" i="0">
                <a:solidFill>
                  <a:schemeClr val="tx1"/>
                </a:solidFill>
                <a:latin typeface="SB Sans Display Light"/>
                <a:ea typeface="+mn-ea"/>
                <a:cs typeface="SB Sans Display Light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725"/>
              </a:spcAft>
              <a:defRPr/>
            </a:pPr>
            <a:r>
              <a:rPr lang="ru-RU" sz="1225">
                <a:latin typeface="SB Sans Display"/>
                <a:cs typeface="SB Sans Display"/>
              </a:rPr>
              <a:t>ВУЗ / Колледж</a:t>
            </a:r>
            <a:endParaRPr sz="800"/>
          </a:p>
          <a:p>
            <a:pPr>
              <a:spcAft>
                <a:spcPts val="725"/>
              </a:spcAft>
              <a:defRPr/>
            </a:pPr>
            <a:r>
              <a:rPr lang="ru-RU" sz="1225">
                <a:latin typeface="SB Sans Display"/>
                <a:cs typeface="SB Sans Display"/>
              </a:rPr>
              <a:t>Бакалавриат / магистратура/ аспирантура</a:t>
            </a:r>
            <a:endParaRPr sz="800"/>
          </a:p>
          <a:p>
            <a:pPr>
              <a:spcAft>
                <a:spcPts val="725"/>
              </a:spcAft>
              <a:defRPr/>
            </a:pPr>
            <a:r>
              <a:rPr lang="ru-RU" sz="1225">
                <a:latin typeface="SB Sans Display"/>
                <a:cs typeface="SB Sans Display"/>
              </a:rPr>
              <a:t>Первое или второе высшее</a:t>
            </a:r>
            <a:endParaRPr sz="800"/>
          </a:p>
          <a:p>
            <a:pPr>
              <a:spcAft>
                <a:spcPts val="725"/>
              </a:spcAft>
              <a:defRPr/>
            </a:pPr>
            <a:r>
              <a:rPr lang="ru-RU" sz="1225">
                <a:latin typeface="SB Sans Display"/>
                <a:cs typeface="SB Sans Display"/>
              </a:rPr>
              <a:t>Семестр / год / всё обучение</a:t>
            </a:r>
            <a:endParaRPr sz="80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 rot="20237619">
            <a:off x="6153916" y="3272519"/>
            <a:ext cx="1284851" cy="1284851"/>
          </a:xfrm>
          <a:prstGeom prst="rect">
            <a:avLst/>
          </a:prstGeom>
          <a:ln>
            <a:noFill/>
          </a:ln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3399159" y="3165977"/>
            <a:ext cx="1381913" cy="1381913"/>
          </a:xfrm>
          <a:prstGeom prst="rect">
            <a:avLst/>
          </a:prstGeom>
          <a:ln>
            <a:noFill/>
          </a:ln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8999820" y="3149229"/>
            <a:ext cx="1482615" cy="1482615"/>
          </a:xfrm>
          <a:prstGeom prst="rect">
            <a:avLst/>
          </a:prstGeom>
        </p:spPr>
      </p:pic>
      <p:sp>
        <p:nvSpPr>
          <p:cNvPr id="25" name="Заголовок 1"/>
          <p:cNvSpPr txBox="1"/>
          <p:nvPr/>
        </p:nvSpPr>
        <p:spPr bwMode="auto">
          <a:xfrm>
            <a:off x="551813" y="1100012"/>
            <a:ext cx="7636616" cy="1317967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3000" dirty="0">
                <a:solidFill>
                  <a:srgbClr val="223944">
                    <a:alpha val="100000"/>
                  </a:srgbClr>
                </a:solidFill>
                <a:latin typeface="SB Sans Display-Regular" pitchFamily="34" charset="0"/>
                <a:ea typeface="+mn-ea"/>
                <a:cs typeface="SB Sans Display-Regular" pitchFamily="34" charset="-120"/>
              </a:rPr>
              <a:t>Кредит на образование </a:t>
            </a:r>
            <a:br>
              <a:rPr lang="ru-RU" sz="3000" dirty="0">
                <a:solidFill>
                  <a:srgbClr val="223944">
                    <a:alpha val="100000"/>
                  </a:srgbClr>
                </a:solidFill>
                <a:latin typeface="SB Sans Display-Regular" pitchFamily="34" charset="0"/>
                <a:ea typeface="+mn-ea"/>
                <a:cs typeface="SB Sans Display-Regular" pitchFamily="34" charset="-120"/>
              </a:rPr>
            </a:br>
            <a:r>
              <a:rPr lang="ru-RU" sz="3000" dirty="0">
                <a:solidFill>
                  <a:srgbClr val="223944">
                    <a:alpha val="100000"/>
                  </a:srgbClr>
                </a:solidFill>
                <a:latin typeface="SB Sans Display-Regular" pitchFamily="34" charset="0"/>
                <a:ea typeface="+mn-ea"/>
                <a:cs typeface="SB Sans Display-Regular" pitchFamily="34" charset="-120"/>
              </a:rPr>
              <a:t>с господдержкой </a:t>
            </a:r>
            <a:endParaRPr sz="3000" dirty="0">
              <a:solidFill>
                <a:srgbClr val="223944">
                  <a:alpha val="100000"/>
                </a:srgbClr>
              </a:solidFill>
              <a:latin typeface="SB Sans Display-Regular" pitchFamily="34" charset="0"/>
              <a:ea typeface="+mn-ea"/>
              <a:cs typeface="SB Sans Display-Regular" pitchFamily="34" charset="-120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543287" y="2529967"/>
            <a:ext cx="6217893" cy="503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675" dirty="0">
                <a:gradFill>
                  <a:gsLst>
                    <a:gs pos="0">
                      <a:srgbClr val="2AD156"/>
                    </a:gs>
                    <a:gs pos="11000">
                      <a:srgbClr val="07BC06"/>
                    </a:gs>
                    <a:gs pos="38000">
                      <a:srgbClr val="4CE5A6"/>
                    </a:gs>
                    <a:gs pos="70000">
                      <a:srgbClr val="23B7D8"/>
                    </a:gs>
                    <a:gs pos="100000">
                      <a:srgbClr val="0087CD"/>
                    </a:gs>
                  </a:gsLst>
                  <a:lin ang="0" scaled="0"/>
                </a:gradFill>
                <a:latin typeface="SB Sans Display Light"/>
                <a:cs typeface="SB Sans Display Light"/>
              </a:rPr>
              <a:t>Инвестируй в будущее!</a:t>
            </a:r>
            <a:endParaRPr sz="900" dirty="0"/>
          </a:p>
        </p:txBody>
      </p:sp>
      <p:sp>
        <p:nvSpPr>
          <p:cNvPr id="27" name="Текст 2"/>
          <p:cNvSpPr txBox="1"/>
          <p:nvPr/>
        </p:nvSpPr>
        <p:spPr bwMode="auto">
          <a:xfrm>
            <a:off x="8788354" y="813171"/>
            <a:ext cx="2293229" cy="660605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  <a:defRPr/>
            </a:pPr>
            <a:r>
              <a:rPr lang="ru-RU" sz="2900" b="1" dirty="0">
                <a:gradFill>
                  <a:gsLst>
                    <a:gs pos="0">
                      <a:srgbClr val="A1F98E"/>
                    </a:gs>
                    <a:gs pos="22000">
                      <a:srgbClr val="07BC06"/>
                    </a:gs>
                    <a:gs pos="100000">
                      <a:srgbClr val="003A06"/>
                    </a:gs>
                  </a:gsLst>
                  <a:path path="circle"/>
                </a:gradFill>
                <a:latin typeface="SB Sans Display Semibold"/>
                <a:cs typeface="SB Sans Display Semibold"/>
              </a:rPr>
              <a:t>Льготная ставка</a:t>
            </a:r>
          </a:p>
        </p:txBody>
      </p:sp>
      <p:sp>
        <p:nvSpPr>
          <p:cNvPr id="37" name="TextBox 36"/>
          <p:cNvSpPr txBox="1"/>
          <p:nvPr/>
        </p:nvSpPr>
        <p:spPr bwMode="auto">
          <a:xfrm>
            <a:off x="8075423" y="3034228"/>
            <a:ext cx="3542848" cy="242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75">
                <a:solidFill>
                  <a:srgbClr val="000000"/>
                </a:solidFill>
                <a:latin typeface="SB Sans Display Light"/>
                <a:cs typeface="SB Sans Display Light"/>
              </a:rPr>
              <a:t>никаких скрытых услуг и комиссий</a:t>
            </a:r>
            <a:endParaRPr lang="ru-RU" sz="975">
              <a:latin typeface="SB Sans Display Light"/>
              <a:cs typeface="SB Sans Display Light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8904" y="331007"/>
            <a:ext cx="1377591" cy="228541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435" y="1686411"/>
            <a:ext cx="976033" cy="976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</Words>
  <Application>Microsoft Office PowerPoint</Application>
  <PresentationFormat>Широкоэкранный</PresentationFormat>
  <Paragraphs>18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SB Sans Display</vt:lpstr>
      <vt:lpstr>SB Sans Display Light</vt:lpstr>
      <vt:lpstr>SB Sans Display Semibold</vt:lpstr>
      <vt:lpstr>SB Sans Display-Regular</vt:lpstr>
      <vt:lpstr>Тема Office</vt:lpstr>
      <vt:lpstr>Презентация PowerPoint</vt:lpstr>
    </vt:vector>
  </TitlesOfParts>
  <Company>ПАО Сбербанк России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Поляков Андрей Андреевич</dc:creator>
  <cp:lastModifiedBy>Емельянова Анна Алексеевна</cp:lastModifiedBy>
  <cp:revision>47</cp:revision>
  <dcterms:created xsi:type="dcterms:W3CDTF">2026-05-19T14:44:00Z</dcterms:created>
  <dcterms:modified xsi:type="dcterms:W3CDTF">2026-08-19T12:02:31Z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67342B70098E4047ABA55B51756660DC_13</vt:lpwstr>
  </property>
  <property fmtid="{D5CDD505-2E9C-101B-9397-08002B2CF9AE}" pid="3" name="KSOProductBuildVer">
    <vt:lpwstr>1049-12.1.0.26880</vt:lpwstr>
  </property>
</Properties>
</file>